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6" r:id="rId3"/>
    <p:sldId id="278" r:id="rId4"/>
    <p:sldId id="305" r:id="rId5"/>
    <p:sldId id="307" r:id="rId6"/>
    <p:sldId id="309" r:id="rId7"/>
    <p:sldId id="308" r:id="rId8"/>
    <p:sldId id="262" r:id="rId9"/>
    <p:sldId id="310" r:id="rId10"/>
    <p:sldId id="314" r:id="rId11"/>
    <p:sldId id="315" r:id="rId12"/>
    <p:sldId id="316" r:id="rId13"/>
    <p:sldId id="311" r:id="rId14"/>
    <p:sldId id="317" r:id="rId15"/>
    <p:sldId id="318" r:id="rId16"/>
    <p:sldId id="319" r:id="rId17"/>
    <p:sldId id="320" r:id="rId18"/>
    <p:sldId id="322" r:id="rId19"/>
    <p:sldId id="331" r:id="rId20"/>
    <p:sldId id="332" r:id="rId21"/>
    <p:sldId id="333" r:id="rId22"/>
    <p:sldId id="288" r:id="rId23"/>
    <p:sldId id="323" r:id="rId24"/>
    <p:sldId id="312" r:id="rId25"/>
    <p:sldId id="324" r:id="rId26"/>
    <p:sldId id="327" r:id="rId27"/>
    <p:sldId id="325" r:id="rId28"/>
    <p:sldId id="313" r:id="rId29"/>
    <p:sldId id="328" r:id="rId30"/>
    <p:sldId id="329" r:id="rId31"/>
    <p:sldId id="334" r:id="rId32"/>
    <p:sldId id="335" r:id="rId33"/>
    <p:sldId id="336" r:id="rId34"/>
    <p:sldId id="342" r:id="rId35"/>
    <p:sldId id="343" r:id="rId36"/>
    <p:sldId id="337" r:id="rId37"/>
    <p:sldId id="338" r:id="rId38"/>
    <p:sldId id="339" r:id="rId39"/>
    <p:sldId id="340" r:id="rId40"/>
    <p:sldId id="341" r:id="rId41"/>
    <p:sldId id="34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435" autoAdjust="0"/>
  </p:normalViewPr>
  <p:slideViewPr>
    <p:cSldViewPr>
      <p:cViewPr>
        <p:scale>
          <a:sx n="66" d="100"/>
          <a:sy n="66" d="100"/>
        </p:scale>
        <p:origin x="-1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F6ED-BD67-4564-B87F-8AB0ADF2B968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19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smtClean="0"/>
              <a:t>24/10/2013</a:t>
            </a:r>
            <a:endParaRPr lang="pt-BR" sz="2400" dirty="0" smtClean="0"/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55576" y="393305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2 – Erros e Aritmética de Ponto Flutuante</a:t>
            </a:r>
            <a:endParaRPr lang="pt-BR" sz="24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de Truncamento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“São erros que surgem</a:t>
            </a:r>
            <a:r>
              <a:rPr lang="pt-BR" baseline="0" dirty="0" smtClean="0"/>
              <a:t> quando substituímos um processo matemático </a:t>
            </a:r>
            <a:r>
              <a:rPr lang="pt-BR" baseline="0" dirty="0" smtClean="0"/>
              <a:t>infinito </a:t>
            </a:r>
            <a:r>
              <a:rPr lang="pt-BR" baseline="0" dirty="0" smtClean="0"/>
              <a:t>por uma parte finita dele, pois, na implementação de algoritmos numéricos em um computador, podemos realizar apenas um número de operações aritméticas.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Trocamos uma série infinita por uma finita.</a:t>
            </a:r>
          </a:p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7"/>
            <a:ext cx="2016224" cy="11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635896" y="566124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45" y="5363579"/>
            <a:ext cx="1584176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139952" y="6419696"/>
            <a:ext cx="499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Para um número natural n de parcelas “conveniente”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9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</a:t>
            </a:r>
            <a:r>
              <a:rPr lang="pt-BR" baseline="0" dirty="0" smtClean="0"/>
              <a:t> de Arredondamento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“São cometidos pelos computadores ao realizarem operações aritméticas. Isto se deve ao fato de que um computador possui uma palavra (local onde armazena dados) de tamanho finito e consequentemente só consegue representar um subconjunto finito de números racionais.”</a:t>
            </a:r>
          </a:p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4098" name="Picture 2" descr="http://oscobrasdeandrek.files.wordpress.com/2010/01/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5094"/>
            <a:ext cx="2255912" cy="21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</a:t>
            </a:r>
            <a:r>
              <a:rPr lang="pt-BR" baseline="0" dirty="0" smtClean="0"/>
              <a:t> e cálculo de Erros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Precisamos de medidas para representar erros.</a:t>
            </a:r>
          </a:p>
          <a:p>
            <a:r>
              <a:rPr lang="pt-BR" dirty="0" smtClean="0"/>
              <a:t>As mais comuns são:</a:t>
            </a:r>
          </a:p>
          <a:p>
            <a:pPr lvl="1"/>
            <a:r>
              <a:rPr lang="pt-BR" dirty="0" smtClean="0"/>
              <a:t>Erro absoluto</a:t>
            </a:r>
          </a:p>
          <a:p>
            <a:pPr lvl="1"/>
            <a:r>
              <a:rPr lang="pt-BR" dirty="0" smtClean="0"/>
              <a:t>Erro relativo</a:t>
            </a:r>
          </a:p>
          <a:p>
            <a:pPr lvl="1"/>
            <a:r>
              <a:rPr lang="pt-BR" dirty="0" smtClean="0"/>
              <a:t>Erro Percentual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381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7" y="3212976"/>
            <a:ext cx="7267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6" y="4682164"/>
            <a:ext cx="7286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–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10.000 itens a serem contados, foram encontrados 9.999.</a:t>
            </a:r>
          </a:p>
          <a:p>
            <a:r>
              <a:rPr lang="pt-BR" dirty="0" smtClean="0"/>
              <a:t>Valor exato:</a:t>
            </a:r>
          </a:p>
          <a:p>
            <a:r>
              <a:rPr lang="pt-BR" dirty="0" smtClean="0"/>
              <a:t>Valor aproximado:</a:t>
            </a:r>
          </a:p>
          <a:p>
            <a:r>
              <a:rPr lang="pt-BR" dirty="0" smtClean="0"/>
              <a:t>Erro absoluto:</a:t>
            </a:r>
          </a:p>
          <a:p>
            <a:r>
              <a:rPr lang="pt-BR" dirty="0" smtClean="0"/>
              <a:t>Erro relativo: </a:t>
            </a:r>
          </a:p>
          <a:p>
            <a:r>
              <a:rPr lang="pt-BR" dirty="0" smtClean="0"/>
              <a:t>Erro percentual: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1323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64" y="3161394"/>
            <a:ext cx="1181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01598"/>
            <a:ext cx="3276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25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401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– Exemplo 2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pt-BR" dirty="0" smtClean="0"/>
              <a:t>Em 10 itens a serem contados, foram encontrados 9.</a:t>
            </a:r>
          </a:p>
          <a:p>
            <a:endParaRPr lang="pt-BR" dirty="0" smtClean="0"/>
          </a:p>
          <a:p>
            <a:r>
              <a:rPr lang="pt-BR" dirty="0" smtClean="0"/>
              <a:t>Valor exato:</a:t>
            </a:r>
          </a:p>
          <a:p>
            <a:r>
              <a:rPr lang="pt-BR" dirty="0" smtClean="0"/>
              <a:t>Valor aproximado:</a:t>
            </a:r>
          </a:p>
          <a:p>
            <a:r>
              <a:rPr lang="pt-BR" dirty="0" smtClean="0"/>
              <a:t>Erro absoluto:</a:t>
            </a:r>
          </a:p>
          <a:p>
            <a:r>
              <a:rPr lang="pt-BR" dirty="0" smtClean="0"/>
              <a:t>Erro relativo: </a:t>
            </a:r>
          </a:p>
          <a:p>
            <a:r>
              <a:rPr lang="pt-BR" dirty="0" smtClean="0"/>
              <a:t>Erro percentual: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08" y="2781490"/>
            <a:ext cx="809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03" y="3286805"/>
            <a:ext cx="676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0" y="3861048"/>
            <a:ext cx="2095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22" y="435059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47" y="4854646"/>
            <a:ext cx="3124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Notar que...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2776"/>
          </a:xfrm>
        </p:spPr>
        <p:txBody>
          <a:bodyPr/>
          <a:lstStyle/>
          <a:p>
            <a:r>
              <a:rPr lang="pt-BR" dirty="0" smtClean="0"/>
              <a:t>Em ambos os casos, os erros absolutos foram iguais</a:t>
            </a:r>
          </a:p>
          <a:p>
            <a:r>
              <a:rPr lang="pt-BR" dirty="0" smtClean="0"/>
              <a:t>Os erros relativos e percentuais, entretanto, foram bastante distintos: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4" y="4109070"/>
            <a:ext cx="325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87" y="4153218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401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08" y="4743359"/>
            <a:ext cx="3124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75656" y="3429000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Exemplo 1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5762547" y="3403600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Exemplo 2</a:t>
            </a:r>
            <a:endParaRPr lang="pt-BR" sz="2400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35027" y="5549747"/>
            <a:ext cx="8153400" cy="8063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Portanto, o erro relativo (e percentual) são mais adequados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1800200"/>
          </a:xfrm>
        </p:spPr>
        <p:txBody>
          <a:bodyPr>
            <a:normAutofit fontScale="85000" lnSpcReduction="20000"/>
          </a:bodyPr>
          <a:lstStyle/>
          <a:p>
            <a:r>
              <a:rPr lang="pt-BR" sz="38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Bases</a:t>
            </a:r>
            <a:r>
              <a:rPr lang="pt-BR" baseline="0" dirty="0" smtClean="0"/>
              <a:t>: um</a:t>
            </a:r>
            <a:r>
              <a:rPr lang="pt-BR" dirty="0" smtClean="0"/>
              <a:t> número pode ser representado em diferentes bases...</a:t>
            </a:r>
          </a:p>
          <a:p>
            <a:r>
              <a:rPr lang="pt-BR" baseline="0" dirty="0" smtClean="0"/>
              <a:t>As mais tradicionais são</a:t>
            </a:r>
            <a:r>
              <a:rPr lang="pt-BR" dirty="0" smtClean="0"/>
              <a:t> binária, decimal, hexadecimal..</a:t>
            </a:r>
          </a:p>
          <a:p>
            <a:r>
              <a:rPr lang="pt-BR" baseline="0" dirty="0" smtClean="0"/>
              <a:t>Exemplos: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6" y="3933056"/>
            <a:ext cx="2043426" cy="56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523657"/>
            <a:ext cx="3967435" cy="68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08717"/>
            <a:ext cx="3456384" cy="52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61248"/>
            <a:ext cx="1008112" cy="4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3844936"/>
            <a:ext cx="1676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3902"/>
            <a:ext cx="2543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745839"/>
            <a:ext cx="1533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61953" y="3844936"/>
            <a:ext cx="45719" cy="28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3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792088"/>
          </a:xfrm>
        </p:spPr>
        <p:txBody>
          <a:bodyPr>
            <a:normAutofit fontScale="85000" lnSpcReduction="20000"/>
          </a:bodyPr>
          <a:lstStyle/>
          <a:p>
            <a:r>
              <a:rPr lang="pt-BR" baseline="0" dirty="0" smtClean="0"/>
              <a:t>E no caso</a:t>
            </a:r>
            <a:r>
              <a:rPr lang="pt-BR" dirty="0" smtClean="0"/>
              <a:t> de números </a:t>
            </a:r>
            <a:r>
              <a:rPr lang="pt-BR" dirty="0"/>
              <a:t>fracionários (base 2 para a base </a:t>
            </a:r>
            <a:r>
              <a:rPr lang="pt-BR" dirty="0" smtClean="0"/>
              <a:t>10)...</a:t>
            </a:r>
            <a:endParaRPr lang="pt-BR" baseline="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30375" y="4775819"/>
                <a:ext cx="4057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0,110</m:t>
                    </m:r>
                  </m:oMath>
                </a14:m>
                <a:r>
                  <a:rPr lang="pt-BR" sz="2400" dirty="0" smtClean="0"/>
                  <a:t> na base 2 para a base 10</a:t>
                </a:r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5" y="4775819"/>
                <a:ext cx="405764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51" t="-10526" r="-1353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105142" y="3244334"/>
            <a:ext cx="8591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Multiplicar cada algarismo do numero na base 2, </a:t>
            </a:r>
            <a:r>
              <a:rPr lang="pt-BR" sz="2400" dirty="0" smtClean="0"/>
              <a:t>após </a:t>
            </a:r>
            <a:r>
              <a:rPr lang="pt-BR" sz="2400" dirty="0"/>
              <a:t>o ponto, por </a:t>
            </a:r>
            <a:r>
              <a:rPr lang="pt-BR" sz="2400" dirty="0" smtClean="0"/>
              <a:t>potências </a:t>
            </a:r>
            <a:r>
              <a:rPr lang="pt-BR" sz="2400" dirty="0"/>
              <a:t>decrescentes de 2, </a:t>
            </a:r>
            <a:r>
              <a:rPr lang="pt-BR" sz="2400" dirty="0" smtClean="0"/>
              <a:t>da esquerda </a:t>
            </a:r>
            <a:r>
              <a:rPr lang="pt-BR" sz="2400" dirty="0"/>
              <a:t>para a direita e somar </a:t>
            </a:r>
            <a:r>
              <a:rPr lang="pt-BR" sz="2400" dirty="0" smtClean="0"/>
              <a:t>as parcelas</a:t>
            </a:r>
            <a:r>
              <a:rPr lang="pt-BR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52972" y="5351883"/>
                <a:ext cx="51352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</a:rPr>
                        <m:t>0,110</m:t>
                      </m:r>
                      <m:r>
                        <a:rPr lang="pt-BR" sz="2400" b="0" i="1" smtClean="0">
                          <a:latin typeface="Cambria Math"/>
                        </a:rPr>
                        <m:t>=1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+1×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+0×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72" y="5351883"/>
                <a:ext cx="513525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403648" y="5741540"/>
                <a:ext cx="253524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+0=0,75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41540"/>
                <a:ext cx="2535246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5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9" y="3012931"/>
            <a:ext cx="8763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Multiplique a parcela decimal por 2. Continue multiplicando a parte decimal do resultado obtido por </a:t>
            </a:r>
            <a:r>
              <a:rPr lang="pt-BR" sz="2400" dirty="0" smtClean="0"/>
              <a:t>2. O número </a:t>
            </a:r>
            <a:r>
              <a:rPr lang="pt-BR" sz="2400" dirty="0"/>
              <a:t>na base 2 </a:t>
            </a:r>
            <a:r>
              <a:rPr lang="pt-BR" sz="2400" dirty="0" smtClean="0"/>
              <a:t>será então </a:t>
            </a:r>
            <a:r>
              <a:rPr lang="pt-BR" sz="2400" dirty="0"/>
              <a:t>obtido tomando-se a parte inteira do resultado de cada </a:t>
            </a:r>
            <a:r>
              <a:rPr lang="pt-BR" sz="2400" dirty="0" smtClean="0"/>
              <a:t>multiplicação</a:t>
            </a:r>
            <a:r>
              <a:rPr lang="pt-BR" sz="2400" dirty="0"/>
              <a:t>.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792088"/>
          </a:xfrm>
        </p:spPr>
        <p:txBody>
          <a:bodyPr>
            <a:normAutofit fontScale="85000" lnSpcReduction="20000"/>
          </a:bodyPr>
          <a:lstStyle/>
          <a:p>
            <a:r>
              <a:rPr lang="pt-BR" baseline="0" dirty="0" smtClean="0"/>
              <a:t>E no caso</a:t>
            </a:r>
            <a:r>
              <a:rPr lang="pt-BR" dirty="0" smtClean="0"/>
              <a:t> de números </a:t>
            </a:r>
            <a:r>
              <a:rPr lang="pt-BR" dirty="0"/>
              <a:t>fracionários (base </a:t>
            </a:r>
            <a:r>
              <a:rPr lang="pt-BR" dirty="0" smtClean="0"/>
              <a:t>10 </a:t>
            </a:r>
            <a:r>
              <a:rPr lang="pt-BR" dirty="0"/>
              <a:t>para a base </a:t>
            </a:r>
            <a:r>
              <a:rPr lang="pt-BR" dirty="0" smtClean="0"/>
              <a:t>2)...</a:t>
            </a:r>
            <a:endParaRPr lang="pt-BR" baseline="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987599" y="5275992"/>
            <a:ext cx="19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0,75 x 2 = 1,50</a:t>
            </a:r>
          </a:p>
          <a:p>
            <a:r>
              <a:rPr lang="pt-BR" sz="2400" dirty="0" smtClean="0"/>
              <a:t>0,50 x 2 = 1,00</a:t>
            </a:r>
          </a:p>
          <a:p>
            <a:r>
              <a:rPr lang="pt-BR" sz="2400" dirty="0" smtClean="0"/>
              <a:t>0,00 x 2 = 0,00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758637" y="5394165"/>
            <a:ext cx="287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Logo, 0,75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0,110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730375" y="4775819"/>
                <a:ext cx="3887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0,75</m:t>
                    </m:r>
                  </m:oMath>
                </a14:m>
                <a:r>
                  <a:rPr lang="pt-BR" sz="2400" dirty="0" smtClean="0"/>
                  <a:t> na base 10 para a base 2</a:t>
                </a:r>
                <a:endParaRPr lang="pt-BR" sz="2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5" y="4775819"/>
                <a:ext cx="388773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70" t="-10526" r="-1254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ackmalcolm.com/blog/wp-content/uploads/2011/09/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2016224"/>
          </a:xfrm>
          <a:solidFill>
            <a:schemeClr val="accent1">
              <a:alpha val="81000"/>
            </a:schemeClr>
          </a:solidFill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Noções de Aritmética de Máquina</a:t>
            </a:r>
            <a:endParaRPr lang="pt-BR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2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Mudança de base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792088"/>
          </a:xfrm>
        </p:spPr>
        <p:txBody>
          <a:bodyPr>
            <a:normAutofit/>
          </a:bodyPr>
          <a:lstStyle/>
          <a:p>
            <a:r>
              <a:rPr lang="pt-BR" baseline="0" dirty="0" smtClean="0"/>
              <a:t>Mais um exemplo...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48288" y="4636623"/>
            <a:ext cx="19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0,75 x 2 = 1,50</a:t>
            </a:r>
          </a:p>
          <a:p>
            <a:r>
              <a:rPr lang="pt-BR" sz="2400" dirty="0" smtClean="0"/>
              <a:t>0,50 x 2 = 1,00</a:t>
            </a:r>
          </a:p>
          <a:p>
            <a:r>
              <a:rPr lang="pt-BR" sz="2400" dirty="0" smtClean="0"/>
              <a:t>0,00 x 2 = 0,00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508104" y="5836952"/>
            <a:ext cx="287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Logo, 0,75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0,110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27583" y="2780928"/>
                <a:ext cx="3887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3</m:t>
                    </m:r>
                    <m:r>
                      <a:rPr lang="pt-BR" sz="2400" b="0" i="1" smtClean="0">
                        <a:latin typeface="Cambria Math"/>
                      </a:rPr>
                      <m:t>,75</m:t>
                    </m:r>
                  </m:oMath>
                </a14:m>
                <a:r>
                  <a:rPr lang="pt-BR" sz="2400" dirty="0" smtClean="0"/>
                  <a:t> na base 10 para a base 2</a:t>
                </a:r>
                <a:endParaRPr lang="pt-BR" sz="24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780928"/>
                <a:ext cx="388773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70" t="-10526" r="-1254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57072" y="3388138"/>
            <a:ext cx="4752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Separamos a parte inteira da parte decimal.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98436" y="3903439"/>
                <a:ext cx="3547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3</m:t>
                    </m:r>
                  </m:oMath>
                </a14:m>
                <a:r>
                  <a:rPr lang="pt-BR" sz="2400" dirty="0" smtClean="0"/>
                  <a:t> na base 10 para a base 2</a:t>
                </a:r>
                <a:endParaRPr lang="pt-BR" sz="2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36" y="3903439"/>
                <a:ext cx="354789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5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4830226" y="3902535"/>
            <a:ext cx="385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0,75 na base 10 para a base 2</a:t>
            </a:r>
            <a:endParaRPr lang="pt-BR" sz="2400" dirty="0"/>
          </a:p>
        </p:txBody>
      </p:sp>
      <p:sp>
        <p:nvSpPr>
          <p:cNvPr id="15" name="Retângulo 14"/>
          <p:cNvSpPr/>
          <p:nvPr/>
        </p:nvSpPr>
        <p:spPr>
          <a:xfrm>
            <a:off x="827583" y="4639574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3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11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  <p:sp>
        <p:nvSpPr>
          <p:cNvPr id="16" name="Retângulo 15"/>
          <p:cNvSpPr/>
          <p:nvPr/>
        </p:nvSpPr>
        <p:spPr>
          <a:xfrm>
            <a:off x="625474" y="5839161"/>
            <a:ext cx="292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Logo, 3,75</a:t>
            </a:r>
            <a:r>
              <a:rPr lang="pt-BR" sz="2400" baseline="-25000" dirty="0" smtClean="0"/>
              <a:t>10</a:t>
            </a:r>
            <a:r>
              <a:rPr lang="pt-BR" sz="2400" dirty="0" smtClean="0"/>
              <a:t> = 11,110</a:t>
            </a:r>
            <a:r>
              <a:rPr lang="pt-BR" sz="2400" baseline="-25000" dirty="0" smtClean="0"/>
              <a:t>2</a:t>
            </a:r>
            <a:endParaRPr lang="pt-B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8606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/>
      <p:bldP spid="10" grpId="0"/>
      <p:bldP spid="11" grpId="0"/>
      <p:bldP spid="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1800200"/>
          </a:xfrm>
        </p:spPr>
        <p:txBody>
          <a:bodyPr>
            <a:normAutofit/>
          </a:bodyPr>
          <a:lstStyle/>
          <a:p>
            <a:r>
              <a:rPr lang="pt-BR" sz="38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Quantas formas diferentes temos de representar o número</a:t>
            </a:r>
            <a:r>
              <a:rPr lang="pt-B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0,3?</a:t>
            </a:r>
            <a:endParaRPr lang="pt-BR" baseline="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Representação dos Números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27583" y="4293096"/>
                <a:ext cx="73289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4293096"/>
                <a:ext cx="732893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74150" y="3763555"/>
                <a:ext cx="73289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50" y="3763555"/>
                <a:ext cx="73289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427984" y="3979928"/>
                <a:ext cx="18732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0,3 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79928"/>
                <a:ext cx="18732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362896" y="5018231"/>
                <a:ext cx="1778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3 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96" y="5018231"/>
                <a:ext cx="177869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084168" y="5018231"/>
                <a:ext cx="20063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30 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18231"/>
                <a:ext cx="200631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0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724" y="2132856"/>
            <a:ext cx="8229600" cy="1800200"/>
          </a:xfrm>
        </p:spPr>
        <p:txBody>
          <a:bodyPr>
            <a:normAutofit lnSpcReduction="10000"/>
          </a:bodyPr>
          <a:lstStyle/>
          <a:p>
            <a:r>
              <a:rPr lang="pt-BR" sz="38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qual a forma </a:t>
            </a:r>
            <a:r>
              <a:rPr lang="pt-B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mais utilizada de presentar o número 0,3 no computador?</a:t>
            </a:r>
            <a:endParaRPr lang="pt-BR" baseline="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7583" y="260648"/>
            <a:ext cx="7868741" cy="1224136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Representação dos Números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051720" y="4077072"/>
                <a:ext cx="28729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smtClean="0">
                          <a:latin typeface="Cambria Math"/>
                        </a:rPr>
                        <m:t>3 </m:t>
                      </m:r>
                      <m:r>
                        <a:rPr lang="pt-BR" sz="5400" b="0" i="1" smtClean="0">
                          <a:latin typeface="Cambria Math"/>
                        </a:rPr>
                        <m:t>𝑥</m:t>
                      </m:r>
                      <m:r>
                        <a:rPr lang="pt-BR" sz="5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5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5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5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77072"/>
                <a:ext cx="2872902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8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Aritmética de Ponto Flutuante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540768"/>
              </a:xfrm>
            </p:spPr>
            <p:txBody>
              <a:bodyPr/>
              <a:lstStyle/>
              <a:p>
                <a:r>
                  <a:rPr lang="pt-BR" dirty="0" smtClean="0"/>
                  <a:t>Definição: Um número real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 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é dito um número de máquina (de ponto flutuante normalizado) se são válidos os seguintes itens: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540768"/>
              </a:xfrm>
              <a:blipFill rotWithShape="1">
                <a:blip r:embed="rId2"/>
                <a:stretch>
                  <a:fillRect l="-449" t="-3968"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25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1" y="3680959"/>
            <a:ext cx="616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05048"/>
            <a:ext cx="721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9420"/>
            <a:ext cx="7267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144441" y="5528689"/>
            <a:ext cx="97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onde:</a:t>
            </a:r>
            <a:endParaRPr lang="pt-BR" sz="2800" dirty="0"/>
          </a:p>
        </p:txBody>
      </p:sp>
      <p:sp>
        <p:nvSpPr>
          <p:cNvPr id="5" name="Elipse 4"/>
          <p:cNvSpPr/>
          <p:nvPr/>
        </p:nvSpPr>
        <p:spPr>
          <a:xfrm>
            <a:off x="1331640" y="4015340"/>
            <a:ext cx="1152128" cy="63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580112" y="6486560"/>
            <a:ext cx="288032" cy="158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6" name="Retângulo 5"/>
          <p:cNvSpPr/>
          <p:nvPr/>
        </p:nvSpPr>
        <p:spPr>
          <a:xfrm>
            <a:off x="5977650" y="6381328"/>
            <a:ext cx="301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Convenção utilizada no curso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Aritmética de Ponto Flutuante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49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181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7132"/>
            <a:ext cx="7229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29" y="3036618"/>
            <a:ext cx="3000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941168"/>
            <a:ext cx="7267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877272"/>
            <a:ext cx="6524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Logo..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2362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4800" dirty="0" smtClean="0"/>
                  <a:t>A representação em forma de ponto flutuante de um número real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4800" dirty="0" smtClean="0"/>
                  <a:t> usa uma base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/>
                      </a:rPr>
                      <m:t>𝑏</m:t>
                    </m:r>
                    <m:r>
                      <a:rPr lang="pt-BR" sz="4800" b="0" i="1" smtClean="0"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r>
                  <a:rPr lang="pt-BR" sz="4800" dirty="0" smtClean="0"/>
                  <a:t>,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pt-BR" sz="4800" dirty="0" smtClean="0"/>
                  <a:t> dígitos significativos (ou precisão) e um expoente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pt-BR" sz="4800" dirty="0" smtClean="0"/>
                  <a:t>. </a:t>
                </a:r>
                <a:endParaRPr lang="pt-BR" sz="4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2362200"/>
                <a:ext cx="8153400" cy="4495800"/>
              </a:xfrm>
              <a:blipFill rotWithShape="1">
                <a:blip r:embed="rId2"/>
                <a:stretch>
                  <a:fillRect t="-3256" r="-16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843808" y="1628800"/>
                <a:ext cx="21883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latin typeface="Cambria Math"/>
                        </a:rPr>
                        <m:t>𝒙</m:t>
                      </m:r>
                      <m:r>
                        <a:rPr lang="pt-BR" sz="3600" b="1" i="1" smtClean="0">
                          <a:latin typeface="Cambria Math"/>
                        </a:rPr>
                        <m:t>=</m:t>
                      </m:r>
                      <m:r>
                        <a:rPr lang="pt-BR" sz="3600" b="1" i="1" smtClean="0">
                          <a:latin typeface="Cambria Math"/>
                        </a:rPr>
                        <m:t>𝒎</m:t>
                      </m:r>
                      <m:r>
                        <a:rPr lang="pt-BR" sz="3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pt-BR" sz="3600" b="1" i="1" smtClean="0">
                              <a:latin typeface="Cambria Math"/>
                            </a:rPr>
                            <m:t>𝒆</m:t>
                          </m:r>
                        </m:sup>
                      </m:sSup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28800"/>
                <a:ext cx="218835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Represente os seguintes número em ponto flutuante b=10 e t=5:</a:t>
                </a:r>
              </a:p>
              <a:p>
                <a:pPr lvl="1"/>
                <a:r>
                  <a:rPr lang="pt-BR" dirty="0" smtClean="0">
                    <a:latin typeface="Symbol" panose="05050102010706020507" pitchFamily="18" charset="2"/>
                  </a:rPr>
                  <a:t>p</a:t>
                </a:r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2/7</a:t>
                </a:r>
              </a:p>
              <a:p>
                <a:pPr lvl="1"/>
                <a:endParaRPr lang="pt-BR" dirty="0" smtClean="0">
                  <a:latin typeface="Symbol" panose="05050102010706020507" pitchFamily="18" charset="2"/>
                </a:endParaRPr>
              </a:p>
              <a:p>
                <a:pPr lvl="1"/>
                <a:r>
                  <a:rPr lang="pt-BR" dirty="0" smtClean="0">
                    <a:latin typeface="Symbol" panose="05050102010706020507" pitchFamily="18" charset="2"/>
                  </a:rPr>
                  <a:t>0,01523</a:t>
                </a:r>
              </a:p>
              <a:p>
                <a:pPr lvl="1"/>
                <a:endParaRPr lang="pt-BR" dirty="0" smtClean="0">
                  <a:latin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pt-BR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 rotWithShape="1">
                <a:blip r:embed="rId2"/>
                <a:stretch>
                  <a:fillRect l="-449" t="-1203" r="-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60" y="2907035"/>
            <a:ext cx="2533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04" y="2772998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17" y="2715628"/>
            <a:ext cx="20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44" y="3637409"/>
            <a:ext cx="2609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13584"/>
            <a:ext cx="2114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92" y="4719491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9" y="4695832"/>
            <a:ext cx="2247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62" y="5388292"/>
            <a:ext cx="3009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54966"/>
            <a:ext cx="2238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5739845" y="2921549"/>
            <a:ext cx="336344" cy="31999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6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 representação de ponto flutuante na forma normalizada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≠0)</m:t>
                    </m:r>
                    <m:r>
                      <a:rPr lang="pt-B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de um número real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única.</a:t>
                </a:r>
              </a:p>
              <a:p>
                <a:r>
                  <a:rPr lang="pt-BR" dirty="0" smtClean="0"/>
                  <a:t>0 (zero) é um número de máquina especial representado por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2800" b="0" i="1" smtClean="0">
                        <a:latin typeface="Cambria Math"/>
                      </a:rPr>
                      <m:t>0,000…0 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pt-BR" sz="2800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um número de máquina, então </a:t>
                </a:r>
                <a14:m>
                  <m:oMath xmlns:m="http://schemas.openxmlformats.org/officeDocument/2006/math">
                    <m:r>
                      <a:rPr lang="pt-BR" sz="3200" b="0" i="0" smtClean="0">
                        <a:latin typeface="Cambria Math"/>
                      </a:rPr>
                      <m:t>−</m:t>
                    </m:r>
                    <m:r>
                      <a:rPr lang="pt-B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também o é;</a:t>
                </a:r>
              </a:p>
              <a:p>
                <a:r>
                  <a:rPr lang="pt-BR" dirty="0" smtClean="0"/>
                  <a:t>Os dígitos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𝑡</m:t>
                        </m:r>
                        <m:r>
                          <a:rPr lang="pt-BR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dirty="0" smtClean="0"/>
                  <a:t>, de </a:t>
                </a:r>
                <a:r>
                  <a:rPr lang="pt-BR" b="1" i="1" dirty="0" smtClean="0"/>
                  <a:t>m</a:t>
                </a:r>
                <a:r>
                  <a:rPr lang="pt-BR" dirty="0" smtClean="0"/>
                  <a:t> são ditos os </a:t>
                </a:r>
                <a:r>
                  <a:rPr lang="pt-BR" b="1" i="1" dirty="0" smtClean="0"/>
                  <a:t>t</a:t>
                </a:r>
                <a:r>
                  <a:rPr lang="pt-BR" dirty="0" smtClean="0"/>
                  <a:t> primeiros dígitos significativos de</a:t>
                </a:r>
                <a:r>
                  <a:rPr lang="pt-BR" sz="3200" dirty="0"/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𝑟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𝑟</m:t>
                        </m:r>
                        <m:r>
                          <a:rPr lang="pt-BR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𝑟</m:t>
                    </m:r>
                    <m:r>
                      <a:rPr lang="pt-BR" i="1">
                        <a:latin typeface="Cambria Math"/>
                      </a:rPr>
                      <m:t> ≥1</m:t>
                    </m:r>
                  </m:oMath>
                </a14:m>
                <a:r>
                  <a:rPr lang="pt-BR" dirty="0" smtClean="0"/>
                  <a:t>, ainda assim estes dígitos são considerados significativos;</a:t>
                </a:r>
              </a:p>
              <a:p>
                <a:r>
                  <a:rPr lang="pt-BR" dirty="0" smtClean="0"/>
                  <a:t>O menor número de máquina positivo é: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=1,000…0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pt-BR" dirty="0"/>
              </a:p>
              <a:p>
                <a:r>
                  <a:rPr lang="pt-BR" dirty="0" smtClean="0"/>
                  <a:t>O maior número de máquina positivo é: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b="0" i="1" smtClean="0">
                            <a:latin typeface="Cambria Math"/>
                          </a:rPr>
                          <m:t>𝑎𝑥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−1),(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−1)(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−1) ×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pt-BR" dirty="0"/>
              </a:p>
              <a:p>
                <a:r>
                  <a:rPr lang="pt-BR" dirty="0" smtClean="0"/>
                  <a:t>Logo, a região dos números reais que pode ser representada em um computador é dada por: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ℜ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;−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4947693"/>
                  </p:ext>
                </p:extLst>
              </p:nvPr>
            </p:nvGraphicFramePr>
            <p:xfrm>
              <a:off x="467544" y="2132856"/>
              <a:ext cx="8136904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280"/>
                    <a:gridCol w="2736304"/>
                    <a:gridCol w="288032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b, t, e</a:t>
                          </a:r>
                          <a:r>
                            <a:rPr lang="pt-BR" sz="2800" baseline="-25000" dirty="0" smtClean="0"/>
                            <a:t>1</a:t>
                          </a:r>
                          <a:r>
                            <a:rPr lang="pt-BR" sz="2800" dirty="0" smtClean="0"/>
                            <a:t>, e</a:t>
                          </a:r>
                          <a:r>
                            <a:rPr lang="pt-BR" sz="2800" baseline="-25000" dirty="0" smtClean="0"/>
                            <a:t>2</a:t>
                          </a:r>
                          <a:endParaRPr lang="pt-BR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10,</a:t>
                          </a:r>
                          <a:r>
                            <a:rPr lang="pt-BR" sz="2800" baseline="0" dirty="0" smtClean="0"/>
                            <a:t> 5, -5, 5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1,0000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  <a:ea typeface="+mn-ea"/>
                                  </a:rPr>
                                  <m:t>9,9999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2,</a:t>
                          </a:r>
                          <a:r>
                            <a:rPr lang="pt-BR" sz="2800" baseline="0" dirty="0" smtClean="0"/>
                            <a:t> 4, -10, 10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1,000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1,1111</m:t>
                                </m:r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4947693"/>
                  </p:ext>
                </p:extLst>
              </p:nvPr>
            </p:nvGraphicFramePr>
            <p:xfrm>
              <a:off x="467544" y="2132856"/>
              <a:ext cx="8136904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280"/>
                    <a:gridCol w="2736304"/>
                    <a:gridCol w="2880320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b, t, e</a:t>
                          </a:r>
                          <a:r>
                            <a:rPr lang="pt-BR" sz="2800" baseline="-25000" dirty="0" smtClean="0"/>
                            <a:t>1</a:t>
                          </a:r>
                          <a:r>
                            <a:rPr lang="pt-BR" sz="2800" dirty="0" smtClean="0"/>
                            <a:t>, e</a:t>
                          </a:r>
                          <a:r>
                            <a:rPr lang="pt-BR" sz="2800" baseline="-25000" dirty="0" smtClean="0"/>
                            <a:t>2</a:t>
                          </a:r>
                          <a:endParaRPr lang="pt-BR" sz="28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205" t="-11765" r="-10534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2839" t="-11765" r="-212" b="-234118"/>
                          </a:stretch>
                        </a:blipFill>
                      </a:tcPr>
                    </a:tc>
                  </a:tr>
                  <a:tr h="522986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10,</a:t>
                          </a:r>
                          <a:r>
                            <a:rPr lang="pt-BR" sz="2800" baseline="0" dirty="0" smtClean="0"/>
                            <a:t> 5, -5, 5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205" t="-110465" r="-105345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2839" t="-110465" r="-212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pt-BR" sz="2800" dirty="0" smtClean="0"/>
                            <a:t>2,</a:t>
                          </a:r>
                          <a:r>
                            <a:rPr lang="pt-BR" sz="2800" baseline="0" dirty="0" smtClean="0"/>
                            <a:t> 4, -10, 10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205" t="-212941" r="-105345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2839" t="-212941" r="-212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24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Representação de Números...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624" y="1772816"/>
            <a:ext cx="151108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>
                <a:latin typeface="Symbol" panose="05050102010706020507" pitchFamily="18" charset="2"/>
              </a:rPr>
              <a:t>P</a:t>
            </a:r>
            <a:r>
              <a:rPr lang="pt-BR" sz="4400" dirty="0" smtClean="0"/>
              <a:t> =</a:t>
            </a:r>
            <a:endParaRPr lang="pt-BR" sz="4400" dirty="0"/>
          </a:p>
        </p:txBody>
      </p:sp>
      <p:sp>
        <p:nvSpPr>
          <p:cNvPr id="6" name="Retângulo 5"/>
          <p:cNvSpPr/>
          <p:nvPr/>
        </p:nvSpPr>
        <p:spPr>
          <a:xfrm>
            <a:off x="1763688" y="177281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3.141592653589793238462643383279502884197169399375105820974944</a:t>
            </a:r>
          </a:p>
          <a:p>
            <a:r>
              <a:rPr lang="pt-BR" sz="1600" dirty="0"/>
              <a:t>592307816406286208998628034825342117067982148086513282306647</a:t>
            </a:r>
          </a:p>
          <a:p>
            <a:r>
              <a:rPr lang="pt-BR" sz="1600" dirty="0"/>
              <a:t>093844609550582231725359408128481117450284102701938521105559</a:t>
            </a:r>
          </a:p>
          <a:p>
            <a:r>
              <a:rPr lang="pt-BR" sz="1600" dirty="0"/>
              <a:t>644622948954930381964428810975665933446128475648233786783165</a:t>
            </a:r>
          </a:p>
          <a:p>
            <a:r>
              <a:rPr lang="pt-BR" sz="1600" dirty="0"/>
              <a:t>271201909145648566923460348610454326648213393607260249141273</a:t>
            </a:r>
          </a:p>
          <a:p>
            <a:r>
              <a:rPr lang="pt-BR" sz="1600" dirty="0"/>
              <a:t>724587006606315588174881520920962829254091715364367892590360</a:t>
            </a:r>
          </a:p>
          <a:p>
            <a:r>
              <a:rPr lang="pt-BR" sz="1600" dirty="0"/>
              <a:t>011330530548820466521384146951941511609433057270365759591953</a:t>
            </a:r>
          </a:p>
          <a:p>
            <a:r>
              <a:rPr lang="pt-BR" sz="1600" dirty="0"/>
              <a:t>092186117381932611793105118548074462379962749567351885752724</a:t>
            </a:r>
          </a:p>
          <a:p>
            <a:r>
              <a:rPr lang="pt-BR" sz="1600" dirty="0"/>
              <a:t>891227938183011949129833673362440656643086021394946395224737</a:t>
            </a:r>
          </a:p>
          <a:p>
            <a:r>
              <a:rPr lang="pt-BR" sz="1600" dirty="0"/>
              <a:t>190702179860943702770539217176293176752384674818467669405132</a:t>
            </a:r>
          </a:p>
          <a:p>
            <a:r>
              <a:rPr lang="pt-BR" sz="1600" dirty="0"/>
              <a:t>000568127145263560827785771342757789609173637178721468440901</a:t>
            </a:r>
          </a:p>
          <a:p>
            <a:r>
              <a:rPr lang="pt-BR" sz="1600" dirty="0"/>
              <a:t>224953430146549585371050792279689258923542019956112129021960</a:t>
            </a:r>
          </a:p>
          <a:p>
            <a:r>
              <a:rPr lang="pt-BR" sz="1600" dirty="0"/>
              <a:t>864034418159813629774771309960518707211349999998372978049951</a:t>
            </a:r>
          </a:p>
          <a:p>
            <a:r>
              <a:rPr lang="pt-BR" sz="1600" dirty="0"/>
              <a:t>059731732816096318595024459455346908302642522308253344685035</a:t>
            </a:r>
          </a:p>
          <a:p>
            <a:r>
              <a:rPr lang="pt-BR" sz="1600" dirty="0"/>
              <a:t>261931188171010003137838752886587533208381420617177669147303</a:t>
            </a:r>
          </a:p>
          <a:p>
            <a:r>
              <a:rPr lang="pt-BR" sz="1600" dirty="0"/>
              <a:t>598253490428755468731159562863882353787593751957781857780532</a:t>
            </a:r>
          </a:p>
          <a:p>
            <a:r>
              <a:rPr lang="pt-BR" sz="1600" dirty="0"/>
              <a:t>171226806613001927876611195909216420198938095257201065485863</a:t>
            </a:r>
          </a:p>
          <a:p>
            <a:r>
              <a:rPr lang="pt-BR" sz="1600" dirty="0" smtClean="0"/>
              <a:t>278865936153381827968230301952035301852968995773622 ....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955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Ponto Flutuante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/>
              <a:t>O conjunto de todos os números de máquina é chamado de sistema de ponto flutuante, geralmente representado por F (</a:t>
            </a:r>
            <a:r>
              <a:rPr lang="pt-BR" sz="3600" i="1" dirty="0" smtClean="0"/>
              <a:t>b</a:t>
            </a:r>
            <a:r>
              <a:rPr lang="pt-BR" sz="3600" dirty="0" smtClean="0"/>
              <a:t>, </a:t>
            </a:r>
            <a:r>
              <a:rPr lang="pt-BR" sz="3600" i="1" dirty="0" smtClean="0"/>
              <a:t>t</a:t>
            </a:r>
            <a:r>
              <a:rPr lang="pt-BR" sz="3600" dirty="0" smtClean="0"/>
              <a:t>, </a:t>
            </a:r>
            <a:r>
              <a:rPr lang="pt-BR" sz="3600" i="1" dirty="0" smtClean="0"/>
              <a:t>e</a:t>
            </a:r>
            <a:r>
              <a:rPr lang="pt-BR" sz="3600" i="1" baseline="-25000" dirty="0" smtClean="0"/>
              <a:t>1</a:t>
            </a:r>
            <a:r>
              <a:rPr lang="pt-BR" sz="3600" dirty="0" smtClean="0"/>
              <a:t> e </a:t>
            </a:r>
            <a:r>
              <a:rPr lang="pt-BR" sz="3600" i="1" dirty="0" smtClean="0"/>
              <a:t>e</a:t>
            </a:r>
            <a:r>
              <a:rPr lang="pt-BR" sz="3600" i="1" baseline="-25000" dirty="0" smtClean="0"/>
              <a:t>2</a:t>
            </a:r>
            <a:r>
              <a:rPr lang="pt-BR" sz="3600" dirty="0" smtClean="0"/>
              <a:t>).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501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Seja uma máquina que trabalha com o sistema de ponto flutuante F (10, 4, -9, 9).</a:t>
            </a:r>
          </a:p>
          <a:p>
            <a:r>
              <a:rPr lang="pt-BR" dirty="0" smtClean="0"/>
              <a:t>O número real 34,21 é um número desta máquina?</a:t>
            </a:r>
          </a:p>
          <a:p>
            <a:pPr lvl="1"/>
            <a:r>
              <a:rPr lang="pt-BR" dirty="0" smtClean="0"/>
              <a:t>Sim. 3,421 x 10</a:t>
            </a:r>
            <a:r>
              <a:rPr lang="pt-BR" baseline="30000" dirty="0" smtClean="0"/>
              <a:t>1</a:t>
            </a:r>
          </a:p>
          <a:p>
            <a:r>
              <a:rPr lang="pt-BR" dirty="0"/>
              <a:t>O número real </a:t>
            </a:r>
            <a:r>
              <a:rPr lang="pt-BR" dirty="0" smtClean="0"/>
              <a:t>0,42162 </a:t>
            </a:r>
            <a:r>
              <a:rPr lang="pt-BR" dirty="0"/>
              <a:t>é um número desta máquina?</a:t>
            </a:r>
          </a:p>
          <a:p>
            <a:pPr lvl="1"/>
            <a:r>
              <a:rPr lang="pt-BR" dirty="0" smtClean="0"/>
              <a:t>Não. 4,216 </a:t>
            </a:r>
            <a:r>
              <a:rPr lang="pt-BR" dirty="0"/>
              <a:t>x </a:t>
            </a:r>
            <a:r>
              <a:rPr lang="pt-BR" dirty="0" smtClean="0"/>
              <a:t>10</a:t>
            </a:r>
            <a:r>
              <a:rPr lang="pt-BR" baseline="30000" dirty="0" smtClean="0"/>
              <a:t>-1</a:t>
            </a:r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6211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b="1" dirty="0" smtClean="0"/>
                  <a:t>F é um subconjunto finito dos números racionais.</a:t>
                </a:r>
              </a:p>
              <a:p>
                <a:r>
                  <a:rPr lang="pt-BR" dirty="0" smtClean="0"/>
                  <a:t>Demonstração:</a:t>
                </a:r>
              </a:p>
              <a:p>
                <a:pPr lvl="1"/>
                <a:r>
                  <a:rPr lang="pt-BR" dirty="0" smtClean="0"/>
                  <a:t>Parte 1: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pt-BR" dirty="0" smtClean="0"/>
                  <a:t> (Conjunto dos Números Racionais)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5432"/>
            <a:ext cx="4695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38" y="3741511"/>
            <a:ext cx="3152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5225"/>
            <a:ext cx="3838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1693"/>
            <a:ext cx="6210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20" y="4970196"/>
            <a:ext cx="6134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6267450"/>
            <a:ext cx="4162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49" y="6267450"/>
            <a:ext cx="1123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Demonstração (Parte 2): F é finito.</a:t>
            </a:r>
          </a:p>
          <a:p>
            <a:pPr lvl="1"/>
            <a:r>
              <a:rPr lang="pt-BR" dirty="0" smtClean="0"/>
              <a:t>Podemos calcular a quantidade de números que podem ser representados, ou seja, o número de elementos de F.</a:t>
            </a:r>
          </a:p>
          <a:p>
            <a:pPr lvl="1"/>
            <a:r>
              <a:rPr lang="pt-BR" dirty="0" smtClean="0"/>
              <a:t>Calculando a quantidade, garantimos que F é finito.</a:t>
            </a:r>
          </a:p>
          <a:p>
            <a:pPr lvl="1"/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072"/>
            <a:ext cx="5181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1" y="2375652"/>
            <a:ext cx="6884789" cy="3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Demonstração (Parte 2): F é finito.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2" y="2276872"/>
            <a:ext cx="3067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171145"/>
            <a:ext cx="263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52170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1" y="4581128"/>
            <a:ext cx="2552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" y="5156710"/>
            <a:ext cx="292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1" y="5685340"/>
            <a:ext cx="1162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00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3" y="3429000"/>
            <a:ext cx="7267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3" y="4581128"/>
            <a:ext cx="6248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390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Dois números de máquina x</a:t>
            </a:r>
            <a:r>
              <a:rPr lang="pt-BR" baseline="-25000" dirty="0" smtClean="0"/>
              <a:t>1</a:t>
            </a:r>
            <a:r>
              <a:rPr lang="pt-BR" dirty="0" smtClean="0"/>
              <a:t> e x</a:t>
            </a:r>
            <a:r>
              <a:rPr lang="pt-BR" baseline="-25000" dirty="0" smtClean="0"/>
              <a:t>2</a:t>
            </a:r>
            <a:r>
              <a:rPr lang="pt-BR" dirty="0" smtClean="0"/>
              <a:t>, x</a:t>
            </a:r>
            <a:r>
              <a:rPr lang="pt-BR" baseline="-25000" dirty="0" smtClean="0"/>
              <a:t>1</a:t>
            </a:r>
            <a:r>
              <a:rPr lang="pt-BR" dirty="0" smtClean="0"/>
              <a:t>&lt;x</a:t>
            </a:r>
            <a:r>
              <a:rPr lang="pt-BR" baseline="-25000" dirty="0" smtClean="0"/>
              <a:t>2</a:t>
            </a:r>
            <a:r>
              <a:rPr lang="pt-BR" dirty="0" smtClean="0"/>
              <a:t>, são ditos consecutivos se e somente se entre x</a:t>
            </a:r>
            <a:r>
              <a:rPr lang="pt-BR" baseline="-25000" dirty="0" smtClean="0"/>
              <a:t>1</a:t>
            </a:r>
            <a:r>
              <a:rPr lang="pt-BR" dirty="0" smtClean="0"/>
              <a:t> e x</a:t>
            </a:r>
            <a:r>
              <a:rPr lang="pt-BR" baseline="-25000" dirty="0" smtClean="0"/>
              <a:t>2</a:t>
            </a:r>
            <a:r>
              <a:rPr lang="pt-BR" dirty="0" smtClean="0"/>
              <a:t> não existe outro elemento de máquina.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 smtClean="0"/>
                  <a:t>Fixado o expoente </a:t>
                </a:r>
                <a:r>
                  <a:rPr lang="pt-BR" sz="2800" i="1" dirty="0" smtClean="0"/>
                  <a:t>e</a:t>
                </a:r>
                <a:r>
                  <a:rPr lang="pt-BR" sz="2800" dirty="0" smtClean="0"/>
                  <a:t>, dois números consecutivos de uma máquina qualquer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800" b="1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800" b="1" i="1">
                            <a:latin typeface="Cambria Math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pt-BR" sz="28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8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pt-B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800" b="1" i="1">
                            <a:latin typeface="Cambria Math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pt-B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2800" dirty="0" smtClean="0"/>
                  <a:t>&lt;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800" dirty="0" smtClean="0"/>
                  <a:t>, se diferenciam por: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5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5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pt-BR" sz="2500" b="1" i="1" smtClean="0">
                            <a:latin typeface="Cambria Math"/>
                          </a:rPr>
                          <m:t>(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𝒆</m:t>
                        </m:r>
                        <m:r>
                          <a:rPr lang="pt-BR" sz="25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𝒕</m:t>
                        </m:r>
                        <m:r>
                          <a:rPr lang="pt-BR" sz="2500" b="1" i="1" smtClean="0">
                            <a:latin typeface="Cambria Math"/>
                          </a:rPr>
                          <m:t>+</m:t>
                        </m:r>
                        <m:r>
                          <a:rPr lang="pt-BR" sz="2500" b="1" i="1" smtClean="0">
                            <a:latin typeface="Cambria Math"/>
                          </a:rPr>
                          <m:t>𝟏</m:t>
                        </m:r>
                        <m:r>
                          <a:rPr lang="pt-BR" sz="2500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sz="2500" dirty="0" smtClean="0"/>
              </a:p>
              <a:p>
                <a:r>
                  <a:rPr lang="pt-BR" sz="2800" dirty="0" smtClean="0"/>
                  <a:t>Demonstração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4352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8125"/>
            <a:ext cx="2971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4700"/>
            <a:ext cx="3248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80459"/>
            <a:ext cx="3343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78" y="5762625"/>
            <a:ext cx="2057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540"/>
            <a:ext cx="8134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3961"/>
            <a:ext cx="5581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3" y="3507924"/>
            <a:ext cx="5372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8" y="4176942"/>
            <a:ext cx="82010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“Notar que em a e b são representados valores totalmente diferentes. No primeiro caso, temos uma distância de 10</a:t>
            </a:r>
            <a:r>
              <a:rPr lang="pt-BR" baseline="30000" dirty="0" smtClean="0"/>
              <a:t>-12</a:t>
            </a:r>
            <a:r>
              <a:rPr lang="pt-BR" dirty="0" smtClean="0"/>
              <a:t> , no segundo chegamos a 10</a:t>
            </a:r>
            <a:r>
              <a:rPr lang="pt-BR" baseline="30000" dirty="0" smtClean="0"/>
              <a:t>6</a:t>
            </a:r>
            <a:r>
              <a:rPr lang="pt-BR" dirty="0" smtClean="0"/>
              <a:t>. Isto mostra que em uma máquina não existe uma distribuição uniforme de seus números, embora para um fixado expoente ela seja uniforme.”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2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Quantas decimais terá o número 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Infinitas!</a:t>
            </a:r>
          </a:p>
          <a:p>
            <a:r>
              <a:rPr lang="pt-BR" dirty="0" smtClean="0"/>
              <a:t>O que poderíamos fazer para representar </a:t>
            </a:r>
            <a:r>
              <a:rPr lang="pt-BR" dirty="0" smtClean="0">
                <a:latin typeface="Symbol" panose="05050102010706020507" pitchFamily="18" charset="2"/>
              </a:rPr>
              <a:t>p</a:t>
            </a:r>
            <a:r>
              <a:rPr lang="pt-BR" dirty="0" smtClean="0"/>
              <a:t> num computador?</a:t>
            </a:r>
          </a:p>
          <a:p>
            <a:r>
              <a:rPr lang="pt-BR" dirty="0" smtClean="0"/>
              <a:t>Um computador é algo intrinsicamente finito em recursos, certo?</a:t>
            </a:r>
          </a:p>
        </p:txBody>
      </p:sp>
    </p:spTree>
    <p:extLst>
      <p:ext uri="{BB962C8B-B14F-4D97-AF65-F5344CB8AC3E}">
        <p14:creationId xmlns:p14="http://schemas.microsoft.com/office/powerpoint/2010/main" val="7292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de números..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computador pode representar um conjunto finito dos números racionais.</a:t>
            </a:r>
          </a:p>
          <a:p>
            <a:r>
              <a:rPr lang="pt-BR" dirty="0" smtClean="0"/>
              <a:t>São chamados números de PONTO FLUTUANTE (Floating Point </a:t>
            </a:r>
            <a:r>
              <a:rPr lang="pt-BR" dirty="0" err="1" smtClean="0"/>
              <a:t>Numbers</a:t>
            </a:r>
            <a:r>
              <a:rPr lang="pt-BR" dirty="0" smtClean="0"/>
              <a:t> - </a:t>
            </a:r>
            <a:r>
              <a:rPr lang="pt-BR" i="1" dirty="0" err="1" smtClean="0"/>
              <a:t>Floats</a:t>
            </a:r>
            <a:r>
              <a:rPr lang="pt-BR" dirty="0" smtClean="0"/>
              <a:t>)</a:t>
            </a:r>
          </a:p>
          <a:p>
            <a:r>
              <a:rPr lang="pt-BR" dirty="0" smtClean="0"/>
              <a:t>Logo, cada operação realizada a partir de pontos flutuantes leva a resultados aproximados..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se falamos de aproximações...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928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Precisamos pensar em </a:t>
            </a:r>
            <a:r>
              <a:rPr lang="pt-BR" sz="3600" b="1" dirty="0" smtClean="0"/>
              <a:t>ERROS</a:t>
            </a:r>
            <a:r>
              <a:rPr lang="pt-BR" sz="3600" dirty="0" smtClean="0"/>
              <a:t>..</a:t>
            </a:r>
          </a:p>
          <a:p>
            <a:r>
              <a:rPr lang="pt-BR" sz="3600" dirty="0" smtClean="0"/>
              <a:t>E erros provocados por computador podem causar sérios danos.. </a:t>
            </a:r>
          </a:p>
          <a:p>
            <a:r>
              <a:rPr lang="pt-BR" sz="3600" dirty="0" smtClean="0"/>
              <a:t>Exemplo: Ariane 5</a:t>
            </a:r>
            <a:endParaRPr lang="pt-BR" sz="3600" dirty="0"/>
          </a:p>
        </p:txBody>
      </p:sp>
      <p:pic>
        <p:nvPicPr>
          <p:cNvPr id="2050" name="Picture 2" descr="http://eduscol.education.fr/orbito/lanc/enviro/images/explo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816424" cy="25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6LkfqpYbhuw/Uh_F16CKXvI/AAAAAAAAV2g/rGfXjysFDYM/s640/Ariane+5+Launch+512+-+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3108"/>
            <a:ext cx="3384376" cy="25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29518" cy="965113"/>
          </a:xfrm>
        </p:spPr>
        <p:txBody>
          <a:bodyPr>
            <a:normAutofit fontScale="90000"/>
          </a:bodyPr>
          <a:lstStyle/>
          <a:p>
            <a:r>
              <a:rPr lang="pt-BR" sz="8800" b="1" dirty="0" smtClean="0"/>
              <a:t>Erros</a:t>
            </a:r>
            <a:endParaRPr lang="pt-BR" sz="8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4160837"/>
            <a:ext cx="4320480" cy="2076475"/>
          </a:xfrm>
        </p:spPr>
        <p:txBody>
          <a:bodyPr/>
          <a:lstStyle/>
          <a:p>
            <a:r>
              <a:rPr lang="pt-BR" b="1" dirty="0" smtClean="0"/>
              <a:t>O</a:t>
            </a:r>
            <a:r>
              <a:rPr lang="pt-BR" b="1" baseline="0" dirty="0" smtClean="0"/>
              <a:t> que são?</a:t>
            </a:r>
          </a:p>
          <a:p>
            <a:r>
              <a:rPr lang="pt-BR" b="1" baseline="0" dirty="0" smtClean="0"/>
              <a:t>Como são calculados?</a:t>
            </a:r>
          </a:p>
          <a:p>
            <a:r>
              <a:rPr lang="pt-BR" b="1" baseline="0" dirty="0" smtClean="0"/>
              <a:t>Para que servem?</a:t>
            </a:r>
          </a:p>
        </p:txBody>
      </p:sp>
      <p:pic>
        <p:nvPicPr>
          <p:cNvPr id="9218" name="Picture 2" descr="http://1.bp.blogspot.com/-muUwzN4br5w/T2Zze501C7I/AAAAAAAAALw/llkbCYHrgbQ/s1600/bridging+the+g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46181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kunksoup.com/wp-content/uploads/2011/10/contractors/video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10804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lightlyfunny.com/wp-content/uploads/2010/04/construction-mistakes-30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Erros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Inerentes</a:t>
            </a:r>
          </a:p>
          <a:p>
            <a:r>
              <a:rPr lang="pt-BR" dirty="0" smtClean="0"/>
              <a:t>Truncamentos</a:t>
            </a:r>
          </a:p>
          <a:p>
            <a:r>
              <a:rPr lang="pt-BR" dirty="0" smtClean="0"/>
              <a:t>Arredondamentos</a:t>
            </a:r>
          </a:p>
        </p:txBody>
      </p:sp>
    </p:spTree>
    <p:extLst>
      <p:ext uri="{BB962C8B-B14F-4D97-AF65-F5344CB8AC3E}">
        <p14:creationId xmlns:p14="http://schemas.microsoft.com/office/powerpoint/2010/main" val="36946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Inerentes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20888"/>
          </a:xfrm>
        </p:spPr>
        <p:txBody>
          <a:bodyPr/>
          <a:lstStyle/>
          <a:p>
            <a:r>
              <a:rPr lang="pt-BR" dirty="0" smtClean="0"/>
              <a:t>“São</a:t>
            </a:r>
            <a:r>
              <a:rPr lang="pt-BR" baseline="0" dirty="0" smtClean="0"/>
              <a:t> erros que o usuário não tem condições de evitá-los.  Eles surgem de modelos matemáticos, medidas, etc.”</a:t>
            </a:r>
          </a:p>
          <a:p>
            <a:r>
              <a:rPr lang="pt-BR" baseline="0" dirty="0" smtClean="0"/>
              <a:t>Exemplo:</a:t>
            </a:r>
          </a:p>
          <a:p>
            <a:pPr lvl="1"/>
            <a:r>
              <a:rPr lang="pt-BR" dirty="0" smtClean="0"/>
              <a:t>Calcular o comprimento de uma circunferência.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187624" y="4365104"/>
            <a:ext cx="1944216" cy="1872208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635896" y="4343724"/>
            <a:ext cx="5308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C = 2</a:t>
            </a:r>
            <a:r>
              <a:rPr lang="pt-BR" sz="2400" dirty="0" smtClean="0">
                <a:latin typeface="Symbol" panose="05050102010706020507" pitchFamily="18" charset="2"/>
              </a:rPr>
              <a:t>p</a:t>
            </a:r>
            <a:r>
              <a:rPr lang="pt-BR" sz="2400" dirty="0" smtClean="0"/>
              <a:t>r</a:t>
            </a:r>
          </a:p>
          <a:p>
            <a:endParaRPr lang="pt-BR" sz="2400" dirty="0" smtClean="0"/>
          </a:p>
          <a:p>
            <a:r>
              <a:rPr lang="pt-BR" sz="2400" dirty="0" smtClean="0"/>
              <a:t>Como </a:t>
            </a:r>
            <a:r>
              <a:rPr lang="pt-BR" sz="2400" dirty="0">
                <a:latin typeface="Symbol" panose="05050102010706020507" pitchFamily="18" charset="2"/>
              </a:rPr>
              <a:t>p</a:t>
            </a:r>
            <a:r>
              <a:rPr lang="pt-BR" sz="2400" dirty="0" smtClean="0"/>
              <a:t> é irracional, C não pode ser</a:t>
            </a:r>
          </a:p>
          <a:p>
            <a:r>
              <a:rPr lang="pt-BR" sz="2400" dirty="0" smtClean="0"/>
              <a:t>calculado exatamente em um computador.</a:t>
            </a:r>
          </a:p>
        </p:txBody>
      </p:sp>
    </p:spTree>
    <p:extLst>
      <p:ext uri="{BB962C8B-B14F-4D97-AF65-F5344CB8AC3E}">
        <p14:creationId xmlns:p14="http://schemas.microsoft.com/office/powerpoint/2010/main" val="39216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2008</TotalTime>
  <Words>1497</Words>
  <Application>Microsoft Office PowerPoint</Application>
  <PresentationFormat>Apresentação na tela (4:3)</PresentationFormat>
  <Paragraphs>198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Tema do Office</vt:lpstr>
      <vt:lpstr>Mediano</vt:lpstr>
      <vt:lpstr>Cálculo Numérico</vt:lpstr>
      <vt:lpstr>Noções de Aritmética de Máquina</vt:lpstr>
      <vt:lpstr>Representação de Números...</vt:lpstr>
      <vt:lpstr>Quantas decimais terá o número p?</vt:lpstr>
      <vt:lpstr>Representação de números..</vt:lpstr>
      <vt:lpstr>E se falamos de aproximações...</vt:lpstr>
      <vt:lpstr>Erros</vt:lpstr>
      <vt:lpstr>Tipos de Erros</vt:lpstr>
      <vt:lpstr>Erros Inerentes</vt:lpstr>
      <vt:lpstr>Erros de Truncamento</vt:lpstr>
      <vt:lpstr>Erros de Arredondamento</vt:lpstr>
      <vt:lpstr>Representação e cálculo de Erros</vt:lpstr>
      <vt:lpstr>Erros</vt:lpstr>
      <vt:lpstr>Erros – Exemplo 1</vt:lpstr>
      <vt:lpstr>Erros – Exemplo 2</vt:lpstr>
      <vt:lpstr>Notar que...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Aritmética de Ponto Flutuante</vt:lpstr>
      <vt:lpstr>Aritmética de Ponto Flutuante</vt:lpstr>
      <vt:lpstr>Logo..</vt:lpstr>
      <vt:lpstr>Exemplos</vt:lpstr>
      <vt:lpstr>Observações</vt:lpstr>
      <vt:lpstr>Observações</vt:lpstr>
      <vt:lpstr>Exemplo</vt:lpstr>
      <vt:lpstr>Sistema de Ponto Flutuante</vt:lpstr>
      <vt:lpstr>Exemplo</vt:lpstr>
      <vt:lpstr>Proposição</vt:lpstr>
      <vt:lpstr>Proposição</vt:lpstr>
      <vt:lpstr>Proposição</vt:lpstr>
      <vt:lpstr>Exemplo</vt:lpstr>
      <vt:lpstr>Definição</vt:lpstr>
      <vt:lpstr>Proposição</vt:lpstr>
      <vt:lpstr>Exemplo</vt:lpstr>
      <vt:lpstr>Observação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96</cp:revision>
  <dcterms:created xsi:type="dcterms:W3CDTF">2013-05-23T18:15:36Z</dcterms:created>
  <dcterms:modified xsi:type="dcterms:W3CDTF">2013-10-28T17:34:19Z</dcterms:modified>
</cp:coreProperties>
</file>